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</p:sldMasterIdLst>
  <p:sldIdLst>
    <p:sldId id="261" r:id="rId2"/>
    <p:sldId id="257" r:id="rId3"/>
    <p:sldId id="272" r:id="rId4"/>
    <p:sldId id="264" r:id="rId5"/>
    <p:sldId id="258" r:id="rId6"/>
    <p:sldId id="267" r:id="rId7"/>
    <p:sldId id="259" r:id="rId8"/>
    <p:sldId id="260" r:id="rId9"/>
    <p:sldId id="269" r:id="rId10"/>
    <p:sldId id="270" r:id="rId11"/>
    <p:sldId id="268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28" autoAdjust="0"/>
  </p:normalViewPr>
  <p:slideViewPr>
    <p:cSldViewPr>
      <p:cViewPr varScale="1">
        <p:scale>
          <a:sx n="89" d="100"/>
          <a:sy n="89" d="100"/>
        </p:scale>
        <p:origin x="131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E845667-9021-4F34-B3BE-BE218BB442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966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CEAF3-62AB-477E-B4D7-18DC9C4AE1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18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4BF5B0-9FFB-4FC8-98B4-605EF95E64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7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E2B6D-CCB4-4230-81DA-6BB6B5613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15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1506F-4FFF-4EC4-95E9-8D25CE0E4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9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321E0-9D79-48CA-80CD-EA0030C567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1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F5DDF-11CD-4CCF-BC43-7D02F324F4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21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4BDB9-931D-46D9-B052-2A7297A3EA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4F89F3-ACB2-4E73-A458-7E5AD8F89D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9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260CF-D345-475B-A8BC-3F179F5C88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6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E0754-DB67-4A79-B28C-080DB1BF7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0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119B95-116D-404B-9995-5D9057EAA7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4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8D865-67DC-494B-8842-089F222A5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7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FA4EB9F-01D4-46ED-B0B6-2D805554B8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  <p:sldLayoutId id="2147483913" r:id="rId12"/>
    <p:sldLayoutId id="2147483914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energystar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ntu.navajo-nsn.gov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ergystar.com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143000"/>
            <a:ext cx="5791200" cy="2438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Energy </a:t>
            </a:r>
            <a:br>
              <a:rPr lang="en-US" dirty="0" smtClean="0"/>
            </a:br>
            <a:r>
              <a:rPr lang="en-US" dirty="0" smtClean="0"/>
              <a:t>&amp; Water Conservation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762000" y="4965234"/>
            <a:ext cx="7848600" cy="1892766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Navajo Chapt</a:t>
            </a:r>
            <a:r>
              <a:rPr lang="en-US" sz="2400" dirty="0"/>
              <a:t>er Technology </a:t>
            </a:r>
            <a:r>
              <a:rPr lang="en-US" sz="2400" dirty="0" smtClean="0"/>
              <a:t>Conference</a:t>
            </a:r>
          </a:p>
          <a:p>
            <a:pPr algn="ctr"/>
            <a:r>
              <a:rPr lang="en-US" sz="2400" dirty="0" smtClean="0"/>
              <a:t>March </a:t>
            </a:r>
            <a:r>
              <a:rPr lang="en-US" sz="2400" dirty="0"/>
              <a:t>22, 2018</a:t>
            </a:r>
          </a:p>
          <a:p>
            <a:pPr algn="ctr"/>
            <a:r>
              <a:rPr lang="en-US" sz="2400" dirty="0"/>
              <a:t>Presented by Navajo Nation Telecommunication &amp; </a:t>
            </a:r>
            <a:r>
              <a:rPr lang="en-US" sz="2400" dirty="0" smtClean="0"/>
              <a:t>Utilities</a:t>
            </a:r>
            <a:endParaRPr lang="en-US" sz="2400" dirty="0"/>
          </a:p>
        </p:txBody>
      </p:sp>
      <p:pic>
        <p:nvPicPr>
          <p:cNvPr id="5" name="Picture 8" descr="http://www.nntu.navajo-nsn.gov/images/Utility/bul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1900" y="158226"/>
            <a:ext cx="1295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www.nntu.navajo-nsn.gov/images/Utility/dr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46166"/>
            <a:ext cx="1219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533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127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latin typeface="+mn-lt"/>
              </a:rPr>
              <a:t>Bring Your Green To Work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11629" y="1184366"/>
            <a:ext cx="8229600" cy="49831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en-US" sz="1800" dirty="0" smtClean="0"/>
          </a:p>
          <a:p>
            <a:pPr marL="571500" indent="-457200" algn="ctr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dirty="0" smtClean="0"/>
              <a:t> </a:t>
            </a:r>
            <a:endParaRPr lang="en-US" sz="2400" dirty="0" smtClean="0"/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en-US" sz="1800" dirty="0" smtClean="0">
              <a:latin typeface="Bodoni MT Condense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1629" y="1100977"/>
            <a:ext cx="8458200" cy="657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Team Up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-Create </a:t>
            </a:r>
            <a:r>
              <a:rPr lang="en-US" sz="2400" dirty="0"/>
              <a:t>a Green Team with your co-workers, help </a:t>
            </a:r>
            <a:r>
              <a:rPr lang="en-US" sz="2400" dirty="0" smtClean="0"/>
              <a:t>	 	  build </a:t>
            </a:r>
            <a:r>
              <a:rPr lang="en-US" sz="2400" dirty="0"/>
              <a:t>	support for </a:t>
            </a:r>
            <a:r>
              <a:rPr lang="en-US" sz="2400" dirty="0" smtClean="0"/>
              <a:t>energy </a:t>
            </a:r>
            <a:r>
              <a:rPr lang="en-US" sz="2400" dirty="0"/>
              <a:t>efficiency in your workplace, </a:t>
            </a:r>
            <a:r>
              <a:rPr lang="en-US" sz="2400" dirty="0" smtClean="0"/>
              <a:t>	  and reduce </a:t>
            </a:r>
            <a:r>
              <a:rPr lang="en-US" sz="2400" dirty="0"/>
              <a:t>office waste.</a:t>
            </a:r>
          </a:p>
          <a:p>
            <a:endParaRPr lang="en-US" sz="2400" dirty="0"/>
          </a:p>
          <a:p>
            <a:r>
              <a:rPr lang="en-US" sz="2400" dirty="0"/>
              <a:t>More tips, visit </a:t>
            </a:r>
            <a:r>
              <a:rPr lang="en-US" sz="2400" dirty="0" smtClean="0">
                <a:hlinkClick r:id="rId2"/>
              </a:rPr>
              <a:t>www.energystar.gov</a:t>
            </a:r>
            <a:r>
              <a:rPr lang="en-US" sz="2400" dirty="0" smtClean="0"/>
              <a:t>       </a:t>
            </a:r>
            <a:endParaRPr lang="en-US" sz="2400" dirty="0"/>
          </a:p>
          <a:p>
            <a:endParaRPr lang="en-US" sz="2400" dirty="0"/>
          </a:p>
          <a:p>
            <a:pPr marL="57150"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u="sng" dirty="0" smtClean="0"/>
              <a:t>Shut it off</a:t>
            </a:r>
          </a:p>
          <a:p>
            <a:pPr marL="57150"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dirty="0"/>
              <a:t>	</a:t>
            </a:r>
            <a:r>
              <a:rPr lang="en-US" sz="2400" dirty="0" smtClean="0"/>
              <a:t>Don’t let the water run in the restroom or kitchen</a:t>
            </a:r>
          </a:p>
          <a:p>
            <a:pPr marL="57150"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u="sng" dirty="0" smtClean="0"/>
              <a:t>Report It</a:t>
            </a:r>
          </a:p>
          <a:p>
            <a:pPr marL="57150"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dirty="0"/>
              <a:t>	</a:t>
            </a:r>
            <a:r>
              <a:rPr lang="en-US" sz="2400" dirty="0" smtClean="0"/>
              <a:t>Any water leaks in building or unexplained water near 	buildings</a:t>
            </a:r>
          </a:p>
          <a:p>
            <a:pPr marL="57150"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 </a:t>
            </a:r>
          </a:p>
          <a:p>
            <a:pPr marL="57150"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dirty="0">
                <a:solidFill>
                  <a:schemeClr val="tx2"/>
                </a:solidFill>
              </a:rPr>
              <a:t>	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57150" eaLnBrk="1" hangingPunct="1">
              <a:lnSpc>
                <a:spcPct val="80000"/>
              </a:lnSpc>
              <a:buClr>
                <a:schemeClr val="tx1"/>
              </a:buClr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57150"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dirty="0">
                <a:solidFill>
                  <a:schemeClr val="tx2"/>
                </a:solidFill>
              </a:rPr>
              <a:t>	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	</a:t>
            </a:r>
            <a:endParaRPr lang="en-US" sz="2400" b="1" dirty="0"/>
          </a:p>
          <a:p>
            <a:pPr marL="57150" eaLnBrk="1" hangingPunct="1">
              <a:lnSpc>
                <a:spcPct val="80000"/>
              </a:lnSpc>
              <a:buClr>
                <a:schemeClr val="tx1"/>
              </a:buClr>
              <a:defRPr/>
            </a:pPr>
            <a:endParaRPr lang="en-US" dirty="0">
              <a:solidFill>
                <a:schemeClr val="tx2"/>
              </a:solidFill>
            </a:endParaRPr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174" y="5455445"/>
            <a:ext cx="1060631" cy="7954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667000"/>
            <a:ext cx="794525" cy="81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95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127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latin typeface="+mn-lt"/>
              </a:rPr>
              <a:t>Contact Information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752600"/>
            <a:ext cx="6934200" cy="44497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en-US" sz="2800" dirty="0" smtClean="0"/>
              <a:t>Navajo Nation Telecommunication &amp; Utilities</a:t>
            </a: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en-US" sz="2800" dirty="0" smtClean="0"/>
              <a:t>Morgan Boulevard, Building No. 2528</a:t>
            </a: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en-US" sz="2800" dirty="0" smtClean="0"/>
              <a:t>P.O. Box 2928</a:t>
            </a: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en-US" sz="2800" dirty="0" smtClean="0"/>
              <a:t>Window Rock, AZ  86515</a:t>
            </a: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en-US" sz="2800" dirty="0" smtClean="0"/>
              <a:t>Phone: (928) 871-7740</a:t>
            </a: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en-US" sz="2800" dirty="0" smtClean="0"/>
              <a:t>Fax: (928) 871-7741</a:t>
            </a: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en-US" sz="2800" dirty="0" smtClean="0"/>
              <a:t>Website: </a:t>
            </a:r>
            <a:r>
              <a:rPr lang="en-US" sz="2800" dirty="0" smtClean="0">
                <a:hlinkClick r:id="rId2"/>
              </a:rPr>
              <a:t>www.nntu.navajo-nsn.gov</a:t>
            </a: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defRPr/>
            </a:pPr>
            <a:endParaRPr lang="en-US" sz="1800" dirty="0" smtClean="0"/>
          </a:p>
          <a:p>
            <a:pPr marL="571500" indent="-457200" algn="ctr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dirty="0" smtClean="0"/>
              <a:t> </a:t>
            </a:r>
            <a:endParaRPr lang="en-US" sz="2400" dirty="0" smtClean="0"/>
          </a:p>
          <a:p>
            <a:pPr marL="990600" lvl="1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lphaLcPeriod"/>
              <a:defRPr/>
            </a:pPr>
            <a:endParaRPr lang="en-US" sz="1800" dirty="0" smtClean="0">
              <a:latin typeface="Bodoni MT Condensed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lphaLcPeriod"/>
              <a:defRPr/>
            </a:pPr>
            <a:endParaRPr lang="en-US" sz="2000" dirty="0" smtClean="0">
              <a:latin typeface="Bodoni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84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209800"/>
            <a:ext cx="4277868" cy="263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6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924800" cy="13208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600" dirty="0" smtClean="0">
                <a:latin typeface="+mn-lt"/>
              </a:rPr>
              <a:t>Overview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382000" cy="4800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Utilities </a:t>
            </a:r>
            <a:r>
              <a:rPr lang="en-US" sz="2400" dirty="0" smtClean="0"/>
              <a:t>Policies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en-US" sz="2400" dirty="0" smtClean="0"/>
              <a:t>Utilities Costs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en-US" sz="2400" dirty="0" smtClean="0"/>
              <a:t>Proclamation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en-US" sz="2400" dirty="0" smtClean="0"/>
              <a:t>Conservation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en-US" sz="2400" dirty="0" smtClean="0"/>
              <a:t>Bring </a:t>
            </a:r>
            <a:r>
              <a:rPr lang="en-US" sz="2400" dirty="0"/>
              <a:t>your Green to Work</a:t>
            </a:r>
            <a:br>
              <a:rPr lang="en-US" sz="2400" dirty="0"/>
            </a:b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924800" cy="13208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600" dirty="0" smtClean="0">
                <a:latin typeface="+mn-lt"/>
              </a:rPr>
              <a:t>Navajo Nation Utilities Policy and Procedures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382000" cy="4800600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AUTHORITY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Pursuant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Health, Education and Human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 Resolution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HEHSC-19-17 </a:t>
            </a: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NNTU seeks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safe, comfortable and productive working environment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Navajo Nation government offices by ensuring use of utilities sources to sustain its operation. 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procure utilities service in the most cost effective manner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promote energy &amp; water conservation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04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13208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>
                <a:latin typeface="+mn-lt"/>
              </a:rPr>
              <a:t>Navajo Nation Utilities Policy and Procedures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4290" indent="0" eaLnBrk="1" hangingPunct="1">
              <a:lnSpc>
                <a:spcPct val="120000"/>
              </a:lnSpc>
              <a:buClr>
                <a:schemeClr val="tx1"/>
              </a:buClr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Navajo Nation divisions, departments/programs are required to request for utilities and other related  services through the Navajo Nation Telecommunication &amp; Utilities department who shall procure those services on behalf of the Navajo Nation. </a:t>
            </a:r>
          </a:p>
        </p:txBody>
      </p:sp>
    </p:spTree>
    <p:extLst>
      <p:ext uri="{BB962C8B-B14F-4D97-AF65-F5344CB8AC3E}">
        <p14:creationId xmlns:p14="http://schemas.microsoft.com/office/powerpoint/2010/main" val="19211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+mn-lt"/>
              </a:rPr>
              <a:t>Navajo Nation Utilities Costs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28600" y="1371600"/>
            <a:ext cx="8610600" cy="480060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FY’16	          FY’17			     FY’18*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		$3,559,984	$3,441,245	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$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1,136,869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 gas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628,017             647,863	                       397,039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Propane		     895,615	     858,926  	              495,999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		     592,149	     652,437	              165,599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Sewage		</a:t>
            </a:r>
            <a:r>
              <a:rPr lang="en-US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220,991	   </a:t>
            </a:r>
            <a:r>
              <a:rPr lang="en-US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211,735		</a:t>
            </a:r>
            <a:r>
              <a:rPr lang="en-US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58,758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Total:		 $5,896,757	$5,812,204  	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$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2,254,263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*As of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3/19/18 per NN FMIS accounting system.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68300"/>
            <a:ext cx="670161" cy="927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Navajo Nation Proclamation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199" cy="5029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2005, the Navajo Nation Branch Chiefs declared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as “Energy and Water Conservation Month”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Navajo Nation and Encouraging the Dine’ People to do their part in conserving energy and water.</a:t>
            </a:r>
          </a:p>
          <a:p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WHEREAS, to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energy efficiency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an emphasis on reducing energy usage, purchasing energy efficient products and implementing energy conservation measures throughout Navajo Land (Dine’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Bikeyah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" indent="0">
              <a:buNone/>
            </a:pP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WHEREAS, to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water conservation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an emphasis on reducing wasteful use and taking steps to reduce unnecessary use by using water wisely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81000"/>
            <a:ext cx="766421" cy="76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74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600" dirty="0" smtClean="0">
                <a:latin typeface="+mn-lt"/>
              </a:rPr>
              <a:t>Conservation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066800"/>
            <a:ext cx="8229600" cy="5135563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utility services shall be utilized in the performance of Navajo Nation government business and operations.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departments and programs shall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lphaLcPeriod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and promote energy and water conservation in the workplace.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lphaLcPeriod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the misuse and abuse of utilities by Navajo Nation governmental personnel to NNTU.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lphaLcPeriod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Prohibit utilization of unnecessary appliances in the workplace.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lphaLcPeriod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Immediately report – utility outages and breakages to utility service provider and/or NNTU.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lphaLcPeriod"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Purchase energy efficient office equipment with the EnergyStar logo. For more information go to </a:t>
            </a: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www.energystar.com</a:t>
            </a: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lphaLcPeriod"/>
              <a:defRPr/>
            </a:pPr>
            <a:endParaRPr lang="en-US" sz="2400" dirty="0" smtClean="0">
              <a:solidFill>
                <a:schemeClr val="tx2"/>
              </a:solidFill>
              <a:latin typeface="Bodoni MT Condensed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lphaLcPeriod"/>
              <a:defRPr/>
            </a:pPr>
            <a:endParaRPr lang="en-US" sz="2000" dirty="0" smtClean="0">
              <a:latin typeface="Bodoni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127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latin typeface="+mn-lt"/>
              </a:rPr>
              <a:t>Bring Your Green To Work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831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en-US" sz="1800" dirty="0" smtClean="0"/>
          </a:p>
          <a:p>
            <a:pPr marL="571500" indent="-457200" algn="ctr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dirty="0" smtClean="0"/>
              <a:t> </a:t>
            </a:r>
            <a:endParaRPr lang="en-US" sz="2400" dirty="0" smtClean="0"/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en-US" sz="1800" dirty="0" smtClean="0">
              <a:latin typeface="Bodoni MT Condensed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03994"/>
            <a:ext cx="794525" cy="8135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1184366"/>
            <a:ext cx="8458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Give it a rest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-Use </a:t>
            </a:r>
            <a:r>
              <a:rPr lang="en-US" sz="2400" dirty="0" smtClean="0"/>
              <a:t>the ENERGYSTAR power management setting 	</a:t>
            </a:r>
            <a:r>
              <a:rPr lang="en-US" sz="2400" dirty="0" smtClean="0"/>
              <a:t> 	 on </a:t>
            </a:r>
            <a:r>
              <a:rPr lang="en-US" sz="2400" dirty="0" smtClean="0"/>
              <a:t>your computer.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-Use </a:t>
            </a:r>
            <a:r>
              <a:rPr lang="en-US" sz="2400" dirty="0" smtClean="0"/>
              <a:t>a power strip as a central “turnoff” point to </a:t>
            </a:r>
          </a:p>
          <a:p>
            <a:r>
              <a:rPr lang="en-US" sz="2400" dirty="0"/>
              <a:t>	</a:t>
            </a:r>
            <a:r>
              <a:rPr lang="en-US" sz="2400" dirty="0"/>
              <a:t> </a:t>
            </a:r>
            <a:r>
              <a:rPr lang="en-US" sz="2400" dirty="0" smtClean="0"/>
              <a:t>completely </a:t>
            </a:r>
            <a:r>
              <a:rPr lang="en-US" sz="2400" dirty="0" smtClean="0"/>
              <a:t>disconnect the power supply</a:t>
            </a:r>
          </a:p>
          <a:p>
            <a:r>
              <a:rPr lang="en-US" sz="2400" u="sng" dirty="0" smtClean="0"/>
              <a:t>Unplug It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-Unplug </a:t>
            </a:r>
            <a:r>
              <a:rPr lang="en-US" sz="2400" dirty="0" smtClean="0"/>
              <a:t>electronics such as cell phones and laptops 	</a:t>
            </a:r>
            <a:r>
              <a:rPr lang="en-US" sz="2400" dirty="0" smtClean="0"/>
              <a:t>	 once </a:t>
            </a:r>
            <a:r>
              <a:rPr lang="en-US" sz="2400" dirty="0" smtClean="0"/>
              <a:t>they are charged. Adapters plugged into outlets 	</a:t>
            </a:r>
            <a:r>
              <a:rPr lang="en-US" sz="2400" dirty="0" smtClean="0"/>
              <a:t>	 use </a:t>
            </a:r>
            <a:r>
              <a:rPr lang="en-US" sz="2400" dirty="0" smtClean="0"/>
              <a:t>energy even if they are not charging.</a:t>
            </a:r>
          </a:p>
          <a:p>
            <a:r>
              <a:rPr lang="en-US" sz="2400" u="sng" dirty="0" smtClean="0"/>
              <a:t>Light Up Your Work Life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-Replace </a:t>
            </a:r>
            <a:r>
              <a:rPr lang="en-US" sz="2400" dirty="0" smtClean="0"/>
              <a:t>the light bulb at your desk with an ENERGY 	</a:t>
            </a:r>
            <a:r>
              <a:rPr lang="en-US" sz="2400" dirty="0" smtClean="0"/>
              <a:t>	 STAR </a:t>
            </a:r>
            <a:r>
              <a:rPr lang="en-US" sz="2400" dirty="0" smtClean="0"/>
              <a:t>qualified bulb.  They last 10 times longer and 	</a:t>
            </a:r>
            <a:r>
              <a:rPr lang="en-US" sz="2400" dirty="0" smtClean="0"/>
              <a:t>	 use </a:t>
            </a:r>
            <a:r>
              <a:rPr lang="en-US" sz="2400" dirty="0" smtClean="0"/>
              <a:t>about 75% less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127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latin typeface="+mn-lt"/>
              </a:rPr>
              <a:t>Bring Your Green To Work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11629" y="1184366"/>
            <a:ext cx="8229600" cy="49831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en-US" sz="1800" dirty="0" smtClean="0"/>
          </a:p>
          <a:p>
            <a:pPr marL="571500" indent="-457200" algn="ctr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dirty="0" smtClean="0"/>
              <a:t> </a:t>
            </a:r>
            <a:endParaRPr lang="en-US" sz="2400" dirty="0" smtClean="0"/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en-US" sz="1800" dirty="0" smtClean="0">
              <a:latin typeface="Bodoni MT Condense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882" y="1184366"/>
            <a:ext cx="8614518" cy="533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Turn It Off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-Turn </a:t>
            </a:r>
            <a:r>
              <a:rPr lang="en-US" sz="2400" dirty="0"/>
              <a:t>off the lights when you leave, especially at end </a:t>
            </a:r>
            <a:r>
              <a:rPr lang="en-US" sz="2400" dirty="0" smtClean="0"/>
              <a:t>	 	  of the </a:t>
            </a:r>
            <a:r>
              <a:rPr lang="en-US" sz="2400" dirty="0"/>
              <a:t>day.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-Turn </a:t>
            </a:r>
            <a:r>
              <a:rPr lang="en-US" sz="2400" dirty="0"/>
              <a:t>off all unnecessary lighting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-Turn </a:t>
            </a:r>
            <a:r>
              <a:rPr lang="en-US" sz="2400" dirty="0"/>
              <a:t>off office equipment when not in use and at end </a:t>
            </a:r>
            <a:r>
              <a:rPr lang="en-US" sz="2400" dirty="0" smtClean="0"/>
              <a:t>	 	 of </a:t>
            </a:r>
            <a:r>
              <a:rPr lang="en-US" sz="2400" dirty="0"/>
              <a:t>the </a:t>
            </a:r>
            <a:r>
              <a:rPr lang="en-US" sz="2400" dirty="0" smtClean="0"/>
              <a:t>day</a:t>
            </a:r>
          </a:p>
          <a:p>
            <a:pPr marL="57150"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u="sng" dirty="0" smtClean="0"/>
              <a:t>Dress </a:t>
            </a:r>
            <a:r>
              <a:rPr lang="en-US" sz="2400" u="sng" dirty="0"/>
              <a:t>for the </a:t>
            </a:r>
            <a:r>
              <a:rPr lang="en-US" sz="2400" u="sng" dirty="0" smtClean="0"/>
              <a:t>season</a:t>
            </a:r>
          </a:p>
          <a:p>
            <a:pPr marL="57150" eaLnBrk="1" hangingPunct="1">
              <a:lnSpc>
                <a:spcPct val="80000"/>
              </a:lnSpc>
              <a:buClr>
                <a:schemeClr val="tx1"/>
              </a:buClr>
              <a:defRPr/>
            </a:pPr>
            <a:r>
              <a:rPr lang="en-US" sz="2400" dirty="0"/>
              <a:t>	</a:t>
            </a:r>
            <a:r>
              <a:rPr lang="en-US" sz="2400" dirty="0" smtClean="0"/>
              <a:t>-For </a:t>
            </a:r>
            <a:r>
              <a:rPr lang="en-US" sz="2400" dirty="0"/>
              <a:t>productivity, health and </a:t>
            </a:r>
            <a:r>
              <a:rPr lang="en-US" sz="2400" dirty="0" smtClean="0"/>
              <a:t>comfort, for example, 	  	 when it is cold wear a sweater in the office verses 	 	 turning up the thermostat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sz="2400" u="sng" dirty="0"/>
              <a:t>Let it Flow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-Keep </a:t>
            </a:r>
            <a:r>
              <a:rPr lang="en-US" sz="2400" dirty="0"/>
              <a:t>air vents clear of paper, files, and office </a:t>
            </a:r>
            <a:r>
              <a:rPr lang="en-US" sz="2400" dirty="0" smtClean="0"/>
              <a:t>	 	 	 supplies</a:t>
            </a:r>
            <a:r>
              <a:rPr lang="en-US" sz="2400" dirty="0"/>
              <a:t>. It takes as much </a:t>
            </a:r>
            <a:r>
              <a:rPr lang="en-US" sz="2400" dirty="0" smtClean="0"/>
              <a:t>as </a:t>
            </a:r>
            <a:r>
              <a:rPr lang="en-US" sz="2400" dirty="0"/>
              <a:t>25% more energy to </a:t>
            </a:r>
            <a:r>
              <a:rPr lang="en-US" sz="2400" dirty="0" smtClean="0"/>
              <a:t>	 	 pump </a:t>
            </a:r>
            <a:r>
              <a:rPr lang="en-US" sz="2400" dirty="0"/>
              <a:t>air into the workspace of the vents are 	</a:t>
            </a:r>
            <a:r>
              <a:rPr lang="en-US" sz="2400" dirty="0" smtClean="0"/>
              <a:t> 	 	 blocked.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686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574</TotalTime>
  <Words>394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Bodoni MT Condensed</vt:lpstr>
      <vt:lpstr>Corbel</vt:lpstr>
      <vt:lpstr>Wingdings</vt:lpstr>
      <vt:lpstr>Basis</vt:lpstr>
      <vt:lpstr>Energy  &amp; Water Conservation</vt:lpstr>
      <vt:lpstr>Overview</vt:lpstr>
      <vt:lpstr>Navajo Nation Utilities Policy and Procedures</vt:lpstr>
      <vt:lpstr>Navajo Nation Utilities Policy and Procedures</vt:lpstr>
      <vt:lpstr>Navajo Nation Utilities Costs</vt:lpstr>
      <vt:lpstr>Navajo Nation Proclamation</vt:lpstr>
      <vt:lpstr>Conservation</vt:lpstr>
      <vt:lpstr>Bring Your Green To Work</vt:lpstr>
      <vt:lpstr>Bring Your Green To Work</vt:lpstr>
      <vt:lpstr>Bring Your Green To Work</vt:lpstr>
      <vt:lpstr>Contact Information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Navajo Nation Telecommunication &amp; Utilities (NNTU) www.navajo-nsn.gov Division of General Services  “Connecting and Energizing the Nation!”</dc:title>
  <dc:creator>Harriet J. Willie</dc:creator>
  <cp:lastModifiedBy>Pearl Lee</cp:lastModifiedBy>
  <cp:revision>71</cp:revision>
  <dcterms:created xsi:type="dcterms:W3CDTF">2010-10-26T01:06:31Z</dcterms:created>
  <dcterms:modified xsi:type="dcterms:W3CDTF">2018-03-22T03:40:15Z</dcterms:modified>
</cp:coreProperties>
</file>